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-58" y="57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7B6-E4D1-420D-A33D-36B89D12C0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1F54-E029-41A8-B201-220E8771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5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7B6-E4D1-420D-A33D-36B89D12C0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1F54-E029-41A8-B201-220E8771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7B6-E4D1-420D-A33D-36B89D12C0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1F54-E029-41A8-B201-220E8771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8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7B6-E4D1-420D-A33D-36B89D12C0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1F54-E029-41A8-B201-220E8771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8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7B6-E4D1-420D-A33D-36B89D12C0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1F54-E029-41A8-B201-220E8771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3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7B6-E4D1-420D-A33D-36B89D12C0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1F54-E029-41A8-B201-220E8771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2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7B6-E4D1-420D-A33D-36B89D12C0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1F54-E029-41A8-B201-220E8771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2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7B6-E4D1-420D-A33D-36B89D12C0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1F54-E029-41A8-B201-220E8771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6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7B6-E4D1-420D-A33D-36B89D12C0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1F54-E029-41A8-B201-220E8771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3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7B6-E4D1-420D-A33D-36B89D12C0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1F54-E029-41A8-B201-220E8771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4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7B6-E4D1-420D-A33D-36B89D12C0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1F54-E029-41A8-B201-220E8771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1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837B6-E4D1-420D-A33D-36B89D12C0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91F54-E029-41A8-B201-220E8771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etlin.scripps.ed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hoof@u.washington.edu" TargetMode="External"/><Relationship Id="rId2" Type="http://schemas.openxmlformats.org/officeDocument/2006/relationships/hyperlink" Target="https://skyline.gs.washington.edu/labkey/wiki/home/software/Skyline/events/2013%20User%20Group%20Meeting%20at%20ASMS/page.view?name=hoofnagl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://tinyurl.com/Skyline-daily-insta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Skyline for Small Molecules, a Sneak Peek at Emerging Capabilities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38767"/>
            <a:ext cx="6858000" cy="1655762"/>
          </a:xfrm>
        </p:spPr>
        <p:txBody>
          <a:bodyPr/>
          <a:lstStyle/>
          <a:p>
            <a:r>
              <a:rPr lang="en-US" dirty="0" smtClean="0"/>
              <a:t>Brian Pratt, Laura G. Dubois, and J. Will Thompson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7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 a Metabolite Pathway of Interest: Arginine and Methionine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20679" y="1825625"/>
            <a:ext cx="6868726" cy="4351338"/>
            <a:chOff x="1020679" y="1825625"/>
            <a:chExt cx="6868726" cy="4351338"/>
          </a:xfrm>
        </p:grpSpPr>
        <p:pic>
          <p:nvPicPr>
            <p:cNvPr id="14" name="Content Placeholder 10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679" y="1825625"/>
              <a:ext cx="6868726" cy="4351338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1881963" y="2615609"/>
              <a:ext cx="212651" cy="318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99637" y="2934586"/>
              <a:ext cx="212651" cy="318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57330" y="2934585"/>
              <a:ext cx="212651" cy="318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27405" y="4118344"/>
              <a:ext cx="226828" cy="2410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64818" y="3469758"/>
              <a:ext cx="212651" cy="318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871506" y="5000846"/>
              <a:ext cx="212651" cy="318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875720" y="5447413"/>
              <a:ext cx="212651" cy="318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28650" y="6263986"/>
            <a:ext cx="77362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Courtesy of Dr. Carol Colton, Department of Neurology, Duke University Medical Center and</a:t>
            </a:r>
          </a:p>
          <a:p>
            <a:r>
              <a:rPr lang="en-US" sz="1600" i="1" dirty="0"/>
              <a:t>	</a:t>
            </a:r>
            <a:r>
              <a:rPr lang="en-US" sz="1600" i="1" dirty="0" smtClean="0"/>
              <a:t> Dr. Ashley Chi, Center for Genomics and Computational Biology, Duke 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725913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020679" y="1825625"/>
            <a:ext cx="6868726" cy="4351338"/>
            <a:chOff x="1020679" y="1825625"/>
            <a:chExt cx="6868726" cy="4351338"/>
          </a:xfrm>
        </p:grpSpPr>
        <p:pic>
          <p:nvPicPr>
            <p:cNvPr id="4" name="Content Placeholder 10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679" y="1825625"/>
              <a:ext cx="6868726" cy="4351338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881963" y="2615609"/>
              <a:ext cx="212651" cy="318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99637" y="2934586"/>
              <a:ext cx="212651" cy="318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857330" y="2934585"/>
              <a:ext cx="212651" cy="318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727405" y="4118344"/>
              <a:ext cx="226828" cy="2410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364818" y="3469758"/>
              <a:ext cx="212651" cy="318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71506" y="5000846"/>
              <a:ext cx="212651" cy="318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75720" y="5447413"/>
              <a:ext cx="212651" cy="318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 a Metabolite Pathway of Interest: Arginine and Methionine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201473" y="2890197"/>
            <a:ext cx="944348" cy="31242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78898" y="3744078"/>
            <a:ext cx="942222" cy="31242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95750" y="3463557"/>
            <a:ext cx="861060" cy="31242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777016" y="1584359"/>
            <a:ext cx="944348" cy="31242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21364" y="1536525"/>
            <a:ext cx="2422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central stimulus (+/-)</a:t>
            </a:r>
          </a:p>
          <a:p>
            <a:endParaRPr lang="en-US" sz="600" dirty="0" smtClean="0"/>
          </a:p>
          <a:p>
            <a:pPr marL="169863" indent="-169863"/>
            <a:r>
              <a:rPr lang="en-US" dirty="0" smtClean="0"/>
              <a:t>= other metabolites                    of interest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779142" y="1944613"/>
            <a:ext cx="942222" cy="31242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081800" y="3094958"/>
            <a:ext cx="861060" cy="31242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340527" y="3374949"/>
            <a:ext cx="861060" cy="31242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181035" y="4207833"/>
            <a:ext cx="556255" cy="31242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971388" y="4222009"/>
            <a:ext cx="556255" cy="31242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623220" y="3194732"/>
            <a:ext cx="942222" cy="31242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08628" y="3821783"/>
            <a:ext cx="1149450" cy="31242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28650" y="6263986"/>
            <a:ext cx="77362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Courtesy of Dr. Carol Colton, Department of Neurology, Duke University Medical Center and</a:t>
            </a:r>
          </a:p>
          <a:p>
            <a:r>
              <a:rPr lang="en-US" sz="1600" i="1" dirty="0"/>
              <a:t>	</a:t>
            </a:r>
            <a:r>
              <a:rPr lang="en-US" sz="1600" i="1" dirty="0" smtClean="0"/>
              <a:t> Dr. Ashley Chi, Center for Genomics and Computational Biology, Duke 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0001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Precursor and Product Ion Calculations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994" t="12046" r="21136" b="35174"/>
          <a:stretch/>
        </p:blipFill>
        <p:spPr>
          <a:xfrm>
            <a:off x="5029200" y="2412242"/>
            <a:ext cx="4061639" cy="25727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623501" y="2042910"/>
            <a:ext cx="2692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http://metlin.scripps.edu/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4912" y="1690689"/>
            <a:ext cx="42742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Experimental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Fragmentation Databases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Metlin</a:t>
            </a: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MassBank</a:t>
            </a: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In-</a:t>
            </a:r>
            <a:r>
              <a:rPr lang="en-US" sz="2400" dirty="0" err="1" smtClean="0"/>
              <a:t>silico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Currently flat-file support for transition lists, including: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Precursor and product m/z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Retention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Ion Mobility Drift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Future Support for fragmentation libraries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110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23" y="-108375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Skyline Small Molecule Workflow Summary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-1" r="73881" b="60291"/>
          <a:stretch/>
        </p:blipFill>
        <p:spPr>
          <a:xfrm>
            <a:off x="2321300" y="1799905"/>
            <a:ext cx="1939883" cy="35636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0015" y="797450"/>
            <a:ext cx="1794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Flat File “Library”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85861" y="1217188"/>
            <a:ext cx="18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Skyline Document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5438" y="2849219"/>
            <a:ext cx="2169144" cy="310843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773" y="1168363"/>
            <a:ext cx="2059273" cy="363972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85959" y="2100852"/>
            <a:ext cx="1771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Export Transition</a:t>
            </a:r>
          </a:p>
          <a:p>
            <a:pPr algn="ctr"/>
            <a:r>
              <a:rPr lang="en-US" dirty="0" smtClean="0"/>
              <a:t>List/Method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72374" y="2823295"/>
            <a:ext cx="2173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Import and Integrate Raw Data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8837" y="3469626"/>
            <a:ext cx="2151721" cy="328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02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87" y="413657"/>
            <a:ext cx="7772400" cy="304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Small Molecules in Previous Skyline Versions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It was always possible to trick Skyline into creating the masses you needed for </a:t>
            </a:r>
            <a:r>
              <a:rPr lang="en-US" dirty="0" err="1" smtClean="0">
                <a:solidFill>
                  <a:schemeClr val="tx1"/>
                </a:solidFill>
              </a:rPr>
              <a:t>lipidomics</a:t>
            </a:r>
            <a:r>
              <a:rPr lang="en-US" dirty="0" smtClean="0">
                <a:solidFill>
                  <a:schemeClr val="tx1"/>
                </a:solidFill>
              </a:rPr>
              <a:t> or metabolomics by means of clever peptide modifications, but this was inconvenient and lacked support for negative ions.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 Skyline document pictured here was prepared using a previous version of Skyline for a </a:t>
            </a:r>
            <a:r>
              <a:rPr lang="en-US" dirty="0" err="1" smtClean="0">
                <a:solidFill>
                  <a:schemeClr val="tx1"/>
                </a:solidFill>
              </a:rPr>
              <a:t>lipidomics</a:t>
            </a:r>
            <a:r>
              <a:rPr lang="en-US" dirty="0" smtClean="0">
                <a:solidFill>
                  <a:schemeClr val="tx1"/>
                </a:solidFill>
              </a:rPr>
              <a:t> experiment by </a:t>
            </a:r>
            <a:r>
              <a:rPr lang="en-US" b="1" dirty="0" err="1" smtClean="0">
                <a:solidFill>
                  <a:schemeClr val="tx1"/>
                </a:solidFill>
              </a:rPr>
              <a:t>Hari</a:t>
            </a:r>
            <a:r>
              <a:rPr lang="en-US" b="1" dirty="0" smtClean="0">
                <a:solidFill>
                  <a:schemeClr val="tx1"/>
                </a:solidFill>
              </a:rPr>
              <a:t> Nair </a:t>
            </a:r>
            <a:r>
              <a:rPr lang="en-US" dirty="0" smtClean="0">
                <a:solidFill>
                  <a:schemeClr val="tx1"/>
                </a:solidFill>
              </a:rPr>
              <a:t>of the </a:t>
            </a:r>
            <a:r>
              <a:rPr lang="en-US" dirty="0" err="1" smtClean="0">
                <a:solidFill>
                  <a:schemeClr val="tx1"/>
                </a:solidFill>
              </a:rPr>
              <a:t>Hoofnagle</a:t>
            </a:r>
            <a:r>
              <a:rPr lang="en-US" dirty="0" smtClean="0">
                <a:solidFill>
                  <a:schemeClr val="tx1"/>
                </a:solidFill>
              </a:rPr>
              <a:t> lab at the University of Washington.  Constructing this document was a lot of work!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  <a:hlinkClick r:id="rId2"/>
            </a:endParaRPr>
          </a:p>
          <a:p>
            <a:pPr algn="l"/>
            <a:endParaRPr lang="en-US" dirty="0" smtClean="0">
              <a:solidFill>
                <a:schemeClr val="tx1"/>
              </a:solidFill>
              <a:hlinkClick r:id="rId2"/>
            </a:endParaRPr>
          </a:p>
          <a:p>
            <a:pPr algn="l"/>
            <a:endParaRPr lang="en-US" dirty="0">
              <a:solidFill>
                <a:schemeClr val="tx1"/>
              </a:solidFill>
              <a:hlinkClick r:id="rId2"/>
            </a:endParaRPr>
          </a:p>
          <a:p>
            <a:pPr algn="l"/>
            <a:endParaRPr lang="en-US" dirty="0" smtClean="0">
              <a:solidFill>
                <a:schemeClr val="tx1"/>
              </a:solidFill>
              <a:hlinkClick r:id="rId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hlinkClick r:id="rId2"/>
              </a:rPr>
              <a:t>Using Skyline for Targeted </a:t>
            </a:r>
            <a:r>
              <a:rPr lang="en-US" dirty="0" err="1" smtClean="0">
                <a:solidFill>
                  <a:schemeClr val="tx1"/>
                </a:solidFill>
                <a:hlinkClick r:id="rId2"/>
              </a:rPr>
              <a:t>Lipidomics</a:t>
            </a:r>
            <a:r>
              <a:rPr lang="en-US" dirty="0" smtClean="0">
                <a:solidFill>
                  <a:schemeClr val="tx1"/>
                </a:solidFill>
              </a:rPr>
              <a:t> is a presentation from the 2013 Skyline User Group meeting in which </a:t>
            </a:r>
            <a:r>
              <a:rPr lang="en-US" b="1" dirty="0" smtClean="0">
                <a:solidFill>
                  <a:schemeClr val="tx1"/>
                </a:solidFill>
              </a:rPr>
              <a:t>Andy </a:t>
            </a:r>
            <a:r>
              <a:rPr lang="en-US" b="1" dirty="0" err="1" smtClean="0">
                <a:solidFill>
                  <a:schemeClr val="tx1"/>
                </a:solidFill>
              </a:rPr>
              <a:t>Hoofnagle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hlinkClick r:id="rId3"/>
              </a:rPr>
              <a:t>ahoof@u.washington.edu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explains how his group used this approach for practical work.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Recent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Skyline-daily</a:t>
            </a:r>
            <a:r>
              <a:rPr lang="en-US" dirty="0" smtClean="0">
                <a:solidFill>
                  <a:schemeClr val="tx1"/>
                </a:solidFill>
              </a:rPr>
              <a:t> versions would greatly simplify this experiment today.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586" y="1676400"/>
            <a:ext cx="4696491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0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181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Skyline for Small Molecules, a Sneak Peek at Emerging Capabilities</vt:lpstr>
      <vt:lpstr>Targeting a Metabolite Pathway of Interest: Arginine and Methionine</vt:lpstr>
      <vt:lpstr>Targeting a Metabolite Pathway of Interest: Arginine and Methionine</vt:lpstr>
      <vt:lpstr>Precursor and Product Ion Calculations </vt:lpstr>
      <vt:lpstr>Skyline Small Molecule Workflow Summary</vt:lpstr>
      <vt:lpstr>  Small Molecules in Previous Skyline Versions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Skyline for Small Molecules, a Sneak Peek at Emerging Capabilities</dc:title>
  <dc:creator>will.thompson</dc:creator>
  <cp:lastModifiedBy>Nat</cp:lastModifiedBy>
  <cp:revision>19</cp:revision>
  <dcterms:created xsi:type="dcterms:W3CDTF">2015-02-03T13:07:16Z</dcterms:created>
  <dcterms:modified xsi:type="dcterms:W3CDTF">2015-02-12T22:34:29Z</dcterms:modified>
</cp:coreProperties>
</file>